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mpe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38" d="100"/>
          <a:sy n="38" d="100"/>
        </p:scale>
        <p:origin x="-1044"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CBB8D26B-3ABC-46CC-B96E-77FF9B503C2A}" type="datetimeFigureOut">
              <a:rPr lang="tr-TR" smtClean="0"/>
              <a:pPr/>
              <a:t>26.12.2017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8011EE66-901D-42CE-9E15-9AE1FC55A0CD}" type="slidenum">
              <a:rPr lang="tr-TR" smtClean="0"/>
              <a:pPr/>
              <a:t>‹#›</a:t>
            </a:fld>
            <a:endParaRPr lang="tr-TR"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1080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CBB8D26B-3ABC-46CC-B96E-77FF9B503C2A}" type="datetimeFigureOut">
              <a:rPr lang="tr-TR" smtClean="0"/>
              <a:pPr/>
              <a:t>26.12.2017</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8011EE66-901D-42CE-9E15-9AE1FC55A0CD}" type="slidenum">
              <a:rPr lang="tr-TR" smtClean="0"/>
              <a:pPr/>
              <a:t>‹#›</a:t>
            </a:fld>
            <a:endParaRPr lang="tr-TR" dirty="0"/>
          </a:p>
        </p:txBody>
      </p:sp>
    </p:spTree>
    <p:extLst>
      <p:ext uri="{BB962C8B-B14F-4D97-AF65-F5344CB8AC3E}">
        <p14:creationId xmlns:p14="http://schemas.microsoft.com/office/powerpoint/2010/main" xmlns="" val="360209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BB8D26B-3ABC-46CC-B96E-77FF9B503C2A}" type="datetimeFigureOut">
              <a:rPr lang="tr-TR" smtClean="0"/>
              <a:pPr/>
              <a:t>26.12.2017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8011EE66-901D-42CE-9E15-9AE1FC55A0CD}" type="slidenum">
              <a:rPr lang="tr-TR" smtClean="0"/>
              <a:pPr/>
              <a:t>‹#›</a:t>
            </a:fld>
            <a:endParaRPr lang="tr-TR" dirty="0"/>
          </a:p>
        </p:txBody>
      </p:sp>
    </p:spTree>
    <p:extLst>
      <p:ext uri="{BB962C8B-B14F-4D97-AF65-F5344CB8AC3E}">
        <p14:creationId xmlns:p14="http://schemas.microsoft.com/office/powerpoint/2010/main" xmlns="" val="47642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BB8D26B-3ABC-46CC-B96E-77FF9B503C2A}" type="datetimeFigureOut">
              <a:rPr lang="tr-TR" smtClean="0"/>
              <a:pPr/>
              <a:t>26.12.2017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8011EE66-901D-42CE-9E15-9AE1FC55A0CD}" type="slidenum">
              <a:rPr lang="tr-TR" smtClean="0"/>
              <a:pPr/>
              <a:t>‹#›</a:t>
            </a:fld>
            <a:endParaRPr lang="tr-TR"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2249172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BB8D26B-3ABC-46CC-B96E-77FF9B503C2A}" type="datetimeFigureOut">
              <a:rPr lang="tr-TR" smtClean="0"/>
              <a:pPr/>
              <a:t>26.12.2017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8011EE66-901D-42CE-9E15-9AE1FC55A0CD}" type="slidenum">
              <a:rPr lang="tr-TR" smtClean="0"/>
              <a:pPr/>
              <a:t>‹#›</a:t>
            </a:fld>
            <a:endParaRPr lang="tr-TR" dirty="0"/>
          </a:p>
        </p:txBody>
      </p:sp>
    </p:spTree>
    <p:extLst>
      <p:ext uri="{BB962C8B-B14F-4D97-AF65-F5344CB8AC3E}">
        <p14:creationId xmlns:p14="http://schemas.microsoft.com/office/powerpoint/2010/main" xmlns="" val="132289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BB8D26B-3ABC-46CC-B96E-77FF9B503C2A}" type="datetimeFigureOut">
              <a:rPr lang="tr-TR" smtClean="0"/>
              <a:pPr/>
              <a:t>26.12.2017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8011EE66-901D-42CE-9E15-9AE1FC55A0CD}" type="slidenum">
              <a:rPr lang="tr-TR" smtClean="0"/>
              <a:pPr/>
              <a:t>‹#›</a:t>
            </a:fld>
            <a:endParaRPr lang="tr-TR"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3680079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BB8D26B-3ABC-46CC-B96E-77FF9B503C2A}" type="datetimeFigureOut">
              <a:rPr lang="tr-TR" smtClean="0"/>
              <a:pPr/>
              <a:t>26.12.2017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8011EE66-901D-42CE-9E15-9AE1FC55A0CD}" type="slidenum">
              <a:rPr lang="tr-TR" smtClean="0"/>
              <a:pPr/>
              <a:t>‹#›</a:t>
            </a:fld>
            <a:endParaRPr lang="tr-TR" dirty="0"/>
          </a:p>
        </p:txBody>
      </p:sp>
    </p:spTree>
    <p:extLst>
      <p:ext uri="{BB962C8B-B14F-4D97-AF65-F5344CB8AC3E}">
        <p14:creationId xmlns:p14="http://schemas.microsoft.com/office/powerpoint/2010/main" xmlns="" val="3096847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BB8D26B-3ABC-46CC-B96E-77FF9B503C2A}" type="datetimeFigureOut">
              <a:rPr lang="tr-TR" smtClean="0"/>
              <a:pPr/>
              <a:t>26.12.2017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8011EE66-901D-42CE-9E15-9AE1FC55A0CD}" type="slidenum">
              <a:rPr lang="tr-TR" smtClean="0"/>
              <a:pPr/>
              <a:t>‹#›</a:t>
            </a:fld>
            <a:endParaRPr lang="tr-TR" dirty="0"/>
          </a:p>
        </p:txBody>
      </p:sp>
    </p:spTree>
    <p:extLst>
      <p:ext uri="{BB962C8B-B14F-4D97-AF65-F5344CB8AC3E}">
        <p14:creationId xmlns:p14="http://schemas.microsoft.com/office/powerpoint/2010/main" xmlns="" val="2027860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BB8D26B-3ABC-46CC-B96E-77FF9B503C2A}" type="datetimeFigureOut">
              <a:rPr lang="tr-TR" smtClean="0"/>
              <a:pPr/>
              <a:t>26.12.2017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8011EE66-901D-42CE-9E15-9AE1FC55A0CD}" type="slidenum">
              <a:rPr lang="tr-TR" smtClean="0"/>
              <a:pPr/>
              <a:t>‹#›</a:t>
            </a:fld>
            <a:endParaRPr lang="tr-TR" dirty="0"/>
          </a:p>
        </p:txBody>
      </p:sp>
    </p:spTree>
    <p:extLst>
      <p:ext uri="{BB962C8B-B14F-4D97-AF65-F5344CB8AC3E}">
        <p14:creationId xmlns:p14="http://schemas.microsoft.com/office/powerpoint/2010/main" xmlns="" val="3839471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BB8D26B-3ABC-46CC-B96E-77FF9B503C2A}" type="datetimeFigureOut">
              <a:rPr lang="tr-TR" smtClean="0"/>
              <a:pPr/>
              <a:t>26.12.2017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8011EE66-901D-42CE-9E15-9AE1FC55A0CD}" type="slidenum">
              <a:rPr lang="tr-TR" smtClean="0"/>
              <a:pPr/>
              <a:t>‹#›</a:t>
            </a:fld>
            <a:endParaRPr lang="tr-TR" dirty="0"/>
          </a:p>
        </p:txBody>
      </p:sp>
    </p:spTree>
    <p:extLst>
      <p:ext uri="{BB962C8B-B14F-4D97-AF65-F5344CB8AC3E}">
        <p14:creationId xmlns:p14="http://schemas.microsoft.com/office/powerpoint/2010/main" xmlns="" val="164927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BB8D26B-3ABC-46CC-B96E-77FF9B503C2A}" type="datetimeFigureOut">
              <a:rPr lang="tr-TR" smtClean="0"/>
              <a:pPr/>
              <a:t>26.12.2017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8011EE66-901D-42CE-9E15-9AE1FC55A0CD}" type="slidenum">
              <a:rPr lang="tr-TR" smtClean="0"/>
              <a:pPr/>
              <a:t>‹#›</a:t>
            </a:fld>
            <a:endParaRPr lang="tr-TR" dirty="0"/>
          </a:p>
        </p:txBody>
      </p:sp>
    </p:spTree>
    <p:extLst>
      <p:ext uri="{BB962C8B-B14F-4D97-AF65-F5344CB8AC3E}">
        <p14:creationId xmlns:p14="http://schemas.microsoft.com/office/powerpoint/2010/main" xmlns="" val="3355263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BB8D26B-3ABC-46CC-B96E-77FF9B503C2A}" type="datetimeFigureOut">
              <a:rPr lang="tr-TR" smtClean="0"/>
              <a:pPr/>
              <a:t>26.12.2017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8011EE66-901D-42CE-9E15-9AE1FC55A0CD}" type="slidenum">
              <a:rPr lang="tr-TR" smtClean="0"/>
              <a:pPr/>
              <a:t>‹#›</a:t>
            </a:fld>
            <a:endParaRPr lang="tr-TR" dirty="0"/>
          </a:p>
        </p:txBody>
      </p:sp>
    </p:spTree>
    <p:extLst>
      <p:ext uri="{BB962C8B-B14F-4D97-AF65-F5344CB8AC3E}">
        <p14:creationId xmlns:p14="http://schemas.microsoft.com/office/powerpoint/2010/main" xmlns="" val="1746629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BB8D26B-3ABC-46CC-B96E-77FF9B503C2A}" type="datetimeFigureOut">
              <a:rPr lang="tr-TR" smtClean="0"/>
              <a:pPr/>
              <a:t>26.12.2017</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8011EE66-901D-42CE-9E15-9AE1FC55A0CD}" type="slidenum">
              <a:rPr lang="tr-TR" smtClean="0"/>
              <a:pPr/>
              <a:t>‹#›</a:t>
            </a:fld>
            <a:endParaRPr lang="tr-TR" dirty="0"/>
          </a:p>
        </p:txBody>
      </p:sp>
    </p:spTree>
    <p:extLst>
      <p:ext uri="{BB962C8B-B14F-4D97-AF65-F5344CB8AC3E}">
        <p14:creationId xmlns:p14="http://schemas.microsoft.com/office/powerpoint/2010/main" xmlns="" val="2333904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BB8D26B-3ABC-46CC-B96E-77FF9B503C2A}" type="datetimeFigureOut">
              <a:rPr lang="tr-TR" smtClean="0"/>
              <a:pPr/>
              <a:t>26.12.2017</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8011EE66-901D-42CE-9E15-9AE1FC55A0CD}" type="slidenum">
              <a:rPr lang="tr-TR" smtClean="0"/>
              <a:pPr/>
              <a:t>‹#›</a:t>
            </a:fld>
            <a:endParaRPr lang="tr-TR" dirty="0"/>
          </a:p>
        </p:txBody>
      </p:sp>
    </p:spTree>
    <p:extLst>
      <p:ext uri="{BB962C8B-B14F-4D97-AF65-F5344CB8AC3E}">
        <p14:creationId xmlns:p14="http://schemas.microsoft.com/office/powerpoint/2010/main" xmlns="" val="1946851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B8D26B-3ABC-46CC-B96E-77FF9B503C2A}" type="datetimeFigureOut">
              <a:rPr lang="tr-TR" smtClean="0"/>
              <a:pPr/>
              <a:t>26.12.2017</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8011EE66-901D-42CE-9E15-9AE1FC55A0CD}" type="slidenum">
              <a:rPr lang="tr-TR" smtClean="0"/>
              <a:pPr/>
              <a:t>‹#›</a:t>
            </a:fld>
            <a:endParaRPr lang="tr-TR" dirty="0"/>
          </a:p>
        </p:txBody>
      </p:sp>
    </p:spTree>
    <p:extLst>
      <p:ext uri="{BB962C8B-B14F-4D97-AF65-F5344CB8AC3E}">
        <p14:creationId xmlns:p14="http://schemas.microsoft.com/office/powerpoint/2010/main" xmlns="" val="171142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BB8D26B-3ABC-46CC-B96E-77FF9B503C2A}" type="datetimeFigureOut">
              <a:rPr lang="tr-TR" smtClean="0"/>
              <a:pPr/>
              <a:t>26.12.2017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8011EE66-901D-42CE-9E15-9AE1FC55A0CD}" type="slidenum">
              <a:rPr lang="tr-TR" smtClean="0"/>
              <a:pPr/>
              <a:t>‹#›</a:t>
            </a:fld>
            <a:endParaRPr lang="tr-TR" dirty="0"/>
          </a:p>
        </p:txBody>
      </p:sp>
    </p:spTree>
    <p:extLst>
      <p:ext uri="{BB962C8B-B14F-4D97-AF65-F5344CB8AC3E}">
        <p14:creationId xmlns:p14="http://schemas.microsoft.com/office/powerpoint/2010/main" xmlns="" val="2579636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BB8D26B-3ABC-46CC-B96E-77FF9B503C2A}" type="datetimeFigureOut">
              <a:rPr lang="tr-TR" smtClean="0"/>
              <a:pPr/>
              <a:t>26.12.2017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8011EE66-901D-42CE-9E15-9AE1FC55A0CD}" type="slidenum">
              <a:rPr lang="tr-TR" smtClean="0"/>
              <a:pPr/>
              <a:t>‹#›</a:t>
            </a:fld>
            <a:endParaRPr lang="tr-TR" dirty="0"/>
          </a:p>
        </p:txBody>
      </p:sp>
    </p:spTree>
    <p:extLst>
      <p:ext uri="{BB962C8B-B14F-4D97-AF65-F5344CB8AC3E}">
        <p14:creationId xmlns:p14="http://schemas.microsoft.com/office/powerpoint/2010/main" xmlns="" val="2691039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BB8D26B-3ABC-46CC-B96E-77FF9B503C2A}" type="datetimeFigureOut">
              <a:rPr lang="tr-TR" smtClean="0"/>
              <a:pPr/>
              <a:t>26.12.2017</a:t>
            </a:fld>
            <a:endParaRPr lang="tr-TR"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011EE66-901D-42CE-9E15-9AE1FC55A0CD}" type="slidenum">
              <a:rPr lang="tr-TR" smtClean="0"/>
              <a:pPr/>
              <a:t>‹#›</a:t>
            </a:fld>
            <a:endParaRPr lang="tr-TR" dirty="0"/>
          </a:p>
        </p:txBody>
      </p:sp>
    </p:spTree>
    <p:extLst>
      <p:ext uri="{BB962C8B-B14F-4D97-AF65-F5344CB8AC3E}">
        <p14:creationId xmlns:p14="http://schemas.microsoft.com/office/powerpoint/2010/main" xmlns="" val="6741466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1.xml"/><Relationship Id="rId1" Type="http://schemas.openxmlformats.org/officeDocument/2006/relationships/video" Target="NULL"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ASİTLER VE BAZLAR</a:t>
            </a:r>
            <a:endParaRPr lang="tr-TR" dirty="0"/>
          </a:p>
        </p:txBody>
      </p:sp>
      <p:sp>
        <p:nvSpPr>
          <p:cNvPr id="3" name="Alt Başlık 2"/>
          <p:cNvSpPr>
            <a:spLocks noGrp="1"/>
          </p:cNvSpPr>
          <p:nvPr>
            <p:ph type="subTitle" idx="1"/>
          </p:nvPr>
        </p:nvSpPr>
        <p:spPr>
          <a:xfrm>
            <a:off x="684212" y="3843867"/>
            <a:ext cx="6400800" cy="2843536"/>
          </a:xfrm>
        </p:spPr>
        <p:txBody>
          <a:bodyPr>
            <a:normAutofit/>
          </a:bodyPr>
          <a:lstStyle/>
          <a:p>
            <a:pPr marL="342900" indent="-342900" algn="l">
              <a:buFont typeface="Arial" panose="020B0604020202020204" pitchFamily="34" charset="0"/>
              <a:buChar char="•"/>
            </a:pPr>
            <a:r>
              <a:rPr lang="tr-TR" dirty="0" smtClean="0"/>
              <a:t>Asitler ve Bazların Genel Özellikleri ve Günlük Yaşamdan Örnekleri</a:t>
            </a:r>
          </a:p>
          <a:p>
            <a:pPr marL="342900" indent="-342900" algn="l">
              <a:buFont typeface="Arial" panose="020B0604020202020204" pitchFamily="34" charset="0"/>
              <a:buChar char="•"/>
            </a:pPr>
            <a:r>
              <a:rPr lang="tr-TR" dirty="0" smtClean="0"/>
              <a:t>Asitlerin Genel Özellikleri</a:t>
            </a:r>
          </a:p>
          <a:p>
            <a:pPr marL="342900" indent="-342900" algn="l">
              <a:buFont typeface="Arial" panose="020B0604020202020204" pitchFamily="34" charset="0"/>
              <a:buChar char="•"/>
            </a:pPr>
            <a:r>
              <a:rPr lang="tr-TR" dirty="0" smtClean="0"/>
              <a:t>Bazların Genel Özellikleri</a:t>
            </a:r>
          </a:p>
          <a:p>
            <a:pPr marL="342900" indent="-342900" algn="l">
              <a:buFont typeface="Arial" panose="020B0604020202020204" pitchFamily="34" charset="0"/>
              <a:buChar char="•"/>
            </a:pPr>
            <a:r>
              <a:rPr lang="tr-TR" dirty="0" smtClean="0"/>
              <a:t>Günlük Hayatta Karşımıza Çıkan Asitler</a:t>
            </a:r>
          </a:p>
          <a:p>
            <a:pPr marL="342900" indent="-342900" algn="l">
              <a:buFont typeface="Arial" panose="020B0604020202020204" pitchFamily="34" charset="0"/>
              <a:buChar char="•"/>
            </a:pPr>
            <a:r>
              <a:rPr lang="tr-TR" dirty="0" smtClean="0"/>
              <a:t>Günlük Hayatta Karşımıza Çıkan Bazlar</a:t>
            </a:r>
            <a:endParaRPr lang="tr-TR" dirty="0"/>
          </a:p>
        </p:txBody>
      </p:sp>
      <p:pic>
        <p:nvPicPr>
          <p:cNvPr id="4" name="Black Pink - STAY">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914400" y="271818"/>
            <a:ext cx="609600" cy="60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12026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7" repeatCount="indefinite" fill="hold" display="0">
                  <p:stCondLst>
                    <p:cond delay="indefinite"/>
                  </p:stCondLst>
                  <p:endCondLst>
                    <p:cond evt="onStopAudio" delay="0">
                      <p:tgtEl>
                        <p:sldTgt/>
                      </p:tgtEl>
                    </p:cond>
                  </p:end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67734"/>
            <a:ext cx="8534400" cy="1507067"/>
          </a:xfrm>
        </p:spPr>
        <p:txBody>
          <a:bodyPr/>
          <a:lstStyle/>
          <a:p>
            <a:r>
              <a:rPr lang="tr-TR" dirty="0" smtClean="0"/>
              <a:t>Günlük Hayatta Karşımıza Çıkan Bazlar</a:t>
            </a:r>
            <a:endParaRPr lang="tr-TR" dirty="0"/>
          </a:p>
        </p:txBody>
      </p:sp>
      <p:sp>
        <p:nvSpPr>
          <p:cNvPr id="3" name="İçerik Yer Tutucusu 2"/>
          <p:cNvSpPr>
            <a:spLocks noGrp="1"/>
          </p:cNvSpPr>
          <p:nvPr>
            <p:ph idx="1"/>
          </p:nvPr>
        </p:nvSpPr>
        <p:spPr/>
        <p:txBody>
          <a:bodyPr/>
          <a:lstStyle/>
          <a:p>
            <a:r>
              <a:rPr lang="tr-TR" dirty="0" smtClean="0"/>
              <a:t>NaOH = Sodyum Hidroksit = Sud-kostik</a:t>
            </a:r>
          </a:p>
          <a:p>
            <a:r>
              <a:rPr lang="tr-TR" dirty="0" smtClean="0"/>
              <a:t>KOH = Potasyum Hidroksit = Potas-kostik</a:t>
            </a:r>
          </a:p>
          <a:p>
            <a:r>
              <a:rPr lang="tr-TR" dirty="0" smtClean="0"/>
              <a:t>(Ca(OH)2) = Kalsiyum Hidroksit = Sönmüş Kireç</a:t>
            </a:r>
          </a:p>
          <a:p>
            <a:r>
              <a:rPr lang="tr-TR" dirty="0" smtClean="0"/>
              <a:t>NH(3) = Amonyak</a:t>
            </a:r>
          </a:p>
          <a:p>
            <a:endParaRPr lang="tr-TR" dirty="0"/>
          </a:p>
        </p:txBody>
      </p:sp>
    </p:spTree>
    <p:extLst>
      <p:ext uri="{BB962C8B-B14F-4D97-AF65-F5344CB8AC3E}">
        <p14:creationId xmlns:p14="http://schemas.microsoft.com/office/powerpoint/2010/main" xmlns="" val="4279148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3394" y="0"/>
            <a:ext cx="8534400" cy="1507067"/>
          </a:xfrm>
        </p:spPr>
        <p:txBody>
          <a:bodyPr>
            <a:normAutofit fontScale="90000"/>
          </a:bodyPr>
          <a:lstStyle/>
          <a:p>
            <a:r>
              <a:rPr lang="tr-TR" dirty="0" smtClean="0"/>
              <a:t>Asitler ve Bazların Genel Özellikleri ve Günlük Yaşamdan Örnekleri</a:t>
            </a:r>
            <a:endParaRPr lang="tr-TR" dirty="0"/>
          </a:p>
        </p:txBody>
      </p:sp>
      <p:sp>
        <p:nvSpPr>
          <p:cNvPr id="3" name="İçerik Yer Tutucusu 2"/>
          <p:cNvSpPr>
            <a:spLocks noGrp="1"/>
          </p:cNvSpPr>
          <p:nvPr>
            <p:ph idx="1"/>
          </p:nvPr>
        </p:nvSpPr>
        <p:spPr>
          <a:xfrm>
            <a:off x="341194" y="1507067"/>
            <a:ext cx="11850806" cy="5350933"/>
          </a:xfrm>
        </p:spPr>
        <p:txBody>
          <a:bodyPr/>
          <a:lstStyle/>
          <a:p>
            <a:r>
              <a:rPr lang="tr-TR" dirty="0" smtClean="0"/>
              <a:t>Günlük hayatta kullandığımız maddelerin birçok farklı özelliği vardır. Örneğin, limonata içtiğimizde, limonatanın tadını ekşi olduğunu; dişimizi fırçalarken, diş macununun tadının acı olduğunu; sabunlu suya dokunduğumuzda, bu karışımın elimize kayganlık hissi verdiğini hissederiz. </a:t>
            </a:r>
          </a:p>
          <a:p>
            <a:r>
              <a:rPr lang="tr-TR" dirty="0" smtClean="0"/>
              <a:t>Peki, maddelerin özelliklerindeki bu farklılıkların nedenleri neler olabilir, maddeleri bu farklılıklarına göre sınıflandırabilir miyiz?</a:t>
            </a:r>
            <a:endParaRPr lang="tr-TR" dirty="0"/>
          </a:p>
        </p:txBody>
      </p:sp>
    </p:spTree>
    <p:extLst>
      <p:ext uri="{BB962C8B-B14F-4D97-AF65-F5344CB8AC3E}">
        <p14:creationId xmlns:p14="http://schemas.microsoft.com/office/powerpoint/2010/main" xmlns="" val="2632686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0251" y="0"/>
            <a:ext cx="11891749" cy="6858000"/>
          </a:xfrm>
        </p:spPr>
        <p:txBody>
          <a:bodyPr/>
          <a:lstStyle/>
          <a:p>
            <a:r>
              <a:rPr lang="tr-TR" dirty="0" smtClean="0"/>
              <a:t>Çevremizdeki bazı maddeler suda çözündüğünde Hidrojen iyonu oluştururken, bazı maddeler ise Hidroksit iyonu oluşturmaktadır.</a:t>
            </a:r>
            <a:r>
              <a:rPr lang="tr-TR" dirty="0"/>
              <a:t> </a:t>
            </a:r>
            <a:r>
              <a:rPr lang="tr-TR" dirty="0" smtClean="0"/>
              <a:t>Maddeleri bu özelliklerinden yararlanarak, asit ve baz olarak sınıflandırabiliriz.</a:t>
            </a:r>
          </a:p>
          <a:p>
            <a:r>
              <a:rPr lang="tr-TR" dirty="0" smtClean="0"/>
              <a:t>Suda çözündüğünde H (+) iyonu oluşturan maddelere ASİT, OH (-) iyonu oluşturan maddelere ise BAZ denir.</a:t>
            </a:r>
          </a:p>
        </p:txBody>
      </p:sp>
    </p:spTree>
    <p:extLst>
      <p:ext uri="{BB962C8B-B14F-4D97-AF65-F5344CB8AC3E}">
        <p14:creationId xmlns:p14="http://schemas.microsoft.com/office/powerpoint/2010/main" xmlns="" val="4198609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143000"/>
            <a:ext cx="10515600" cy="5033963"/>
          </a:xfrm>
        </p:spPr>
        <p:txBody>
          <a:bodyPr/>
          <a:lstStyle/>
          <a:p>
            <a:r>
              <a:rPr lang="tr-TR" dirty="0" smtClean="0"/>
              <a:t>H(2)SO(4) = 2 H(+) + SO(4)</a:t>
            </a:r>
          </a:p>
          <a:p>
            <a:r>
              <a:rPr lang="tr-TR" dirty="0" smtClean="0"/>
              <a:t>HNO(3) = H(+) + NO(3)</a:t>
            </a:r>
          </a:p>
          <a:p>
            <a:r>
              <a:rPr lang="tr-TR" dirty="0" smtClean="0"/>
              <a:t>Ca(OH)(2) = Ca (2+) + 2 OH(-)</a:t>
            </a:r>
          </a:p>
          <a:p>
            <a:r>
              <a:rPr lang="tr-TR" dirty="0" smtClean="0"/>
              <a:t>NH(3) + H(2)O = NH(4) + OH(-)</a:t>
            </a:r>
          </a:p>
          <a:p>
            <a:r>
              <a:rPr lang="tr-TR" dirty="0" smtClean="0"/>
              <a:t>HCl = H(+) + Cl(-)</a:t>
            </a:r>
          </a:p>
          <a:p>
            <a:r>
              <a:rPr lang="tr-TR" dirty="0" smtClean="0"/>
              <a:t>NaOH = Na(+) + OH(-) </a:t>
            </a:r>
          </a:p>
          <a:p>
            <a:endParaRPr lang="tr-TR" dirty="0" smtClean="0"/>
          </a:p>
          <a:p>
            <a:pPr>
              <a:buFont typeface="Wingdings" panose="05000000000000000000" pitchFamily="2" charset="2"/>
              <a:buChar char="§"/>
            </a:pPr>
            <a:r>
              <a:rPr lang="tr-TR" dirty="0" smtClean="0"/>
              <a:t>Asitler ve bazların tanımlarından yararlanarak bileşiklerin hangilerinin asit, hangilerinin baz olabileceği hakkında tahminlerde bulunabilir misiniz?</a:t>
            </a:r>
          </a:p>
          <a:p>
            <a:pPr marL="0" indent="0">
              <a:buNone/>
            </a:pPr>
            <a:endParaRPr lang="tr-TR" dirty="0" smtClean="0"/>
          </a:p>
        </p:txBody>
      </p:sp>
      <p:sp>
        <p:nvSpPr>
          <p:cNvPr id="4" name="Dikdörtgen 3"/>
          <p:cNvSpPr/>
          <p:nvPr/>
        </p:nvSpPr>
        <p:spPr>
          <a:xfrm>
            <a:off x="4155871" y="3528749"/>
            <a:ext cx="1317668" cy="923330"/>
          </a:xfrm>
          <a:prstGeom prst="rect">
            <a:avLst/>
          </a:prstGeom>
          <a:noFill/>
        </p:spPr>
        <p:txBody>
          <a:bodyPr wrap="none" lIns="91440" tIns="45720" rIns="91440" bIns="45720">
            <a:spAutoFit/>
          </a:bodyPr>
          <a:lstStyle/>
          <a:p>
            <a:pPr algn="ctr"/>
            <a:r>
              <a:rPr lang="tr-T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BAZ</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Dikdörtgen 4"/>
          <p:cNvSpPr/>
          <p:nvPr/>
        </p:nvSpPr>
        <p:spPr>
          <a:xfrm>
            <a:off x="5129463" y="2581075"/>
            <a:ext cx="1317668" cy="923330"/>
          </a:xfrm>
          <a:prstGeom prst="rect">
            <a:avLst/>
          </a:prstGeom>
          <a:noFill/>
        </p:spPr>
        <p:txBody>
          <a:bodyPr wrap="none" lIns="91440" tIns="45720" rIns="91440" bIns="45720">
            <a:spAutoFit/>
          </a:bodyPr>
          <a:lstStyle/>
          <a:p>
            <a:pPr algn="ctr"/>
            <a:r>
              <a:rPr lang="tr-T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BAZ</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Dikdörtgen 5"/>
          <p:cNvSpPr/>
          <p:nvPr/>
        </p:nvSpPr>
        <p:spPr>
          <a:xfrm>
            <a:off x="4884421" y="2127811"/>
            <a:ext cx="1317668" cy="923330"/>
          </a:xfrm>
          <a:prstGeom prst="rect">
            <a:avLst/>
          </a:prstGeom>
          <a:noFill/>
        </p:spPr>
        <p:txBody>
          <a:bodyPr wrap="none" lIns="91440" tIns="45720" rIns="91440" bIns="45720">
            <a:spAutoFit/>
          </a:bodyPr>
          <a:lstStyle/>
          <a:p>
            <a:pPr algn="ctr"/>
            <a:r>
              <a:rPr lang="tr-T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BAZ</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Dikdörtgen 6"/>
          <p:cNvSpPr/>
          <p:nvPr/>
        </p:nvSpPr>
        <p:spPr>
          <a:xfrm>
            <a:off x="3343994" y="2977001"/>
            <a:ext cx="1970497" cy="923330"/>
          </a:xfrm>
          <a:prstGeom prst="rect">
            <a:avLst/>
          </a:prstGeom>
          <a:noFill/>
        </p:spPr>
        <p:txBody>
          <a:bodyPr wrap="square" lIns="91440" tIns="45720" rIns="91440" bIns="45720">
            <a:spAutoFit/>
          </a:bodyPr>
          <a:lstStyle/>
          <a:p>
            <a:pPr algn="ctr"/>
            <a:r>
              <a:rPr lang="tr-TR" sz="5400" b="1" cap="none" spc="0" dirty="0" smtClean="0">
                <a:ln w="22225">
                  <a:solidFill>
                    <a:schemeClr val="accent2"/>
                  </a:solidFill>
                  <a:prstDash val="solid"/>
                </a:ln>
                <a:solidFill>
                  <a:schemeClr val="accent2">
                    <a:lumMod val="40000"/>
                    <a:lumOff val="60000"/>
                  </a:schemeClr>
                </a:solidFill>
                <a:effectLst/>
              </a:rPr>
              <a:t>ASİT</a:t>
            </a:r>
            <a:endParaRPr lang="tr-TR" sz="5400" b="1" cap="none" spc="0" dirty="0">
              <a:ln w="22225">
                <a:solidFill>
                  <a:schemeClr val="accent2"/>
                </a:solidFill>
                <a:prstDash val="solid"/>
              </a:ln>
              <a:solidFill>
                <a:schemeClr val="accent2">
                  <a:lumMod val="40000"/>
                  <a:lumOff val="60000"/>
                </a:schemeClr>
              </a:solidFill>
              <a:effectLst/>
            </a:endParaRPr>
          </a:p>
        </p:txBody>
      </p:sp>
      <p:sp>
        <p:nvSpPr>
          <p:cNvPr id="9" name="Dikdörtgen 8"/>
          <p:cNvSpPr/>
          <p:nvPr/>
        </p:nvSpPr>
        <p:spPr>
          <a:xfrm>
            <a:off x="4743035" y="1232120"/>
            <a:ext cx="1958016" cy="923330"/>
          </a:xfrm>
          <a:prstGeom prst="rect">
            <a:avLst/>
          </a:prstGeom>
          <a:noFill/>
        </p:spPr>
        <p:txBody>
          <a:bodyPr wrap="square" lIns="91440" tIns="45720" rIns="91440" bIns="45720">
            <a:spAutoFit/>
          </a:bodyPr>
          <a:lstStyle/>
          <a:p>
            <a:pPr algn="ctr"/>
            <a:r>
              <a:rPr lang="tr-TR" sz="5400" b="1" cap="none" spc="0" dirty="0" smtClean="0">
                <a:ln w="22225">
                  <a:solidFill>
                    <a:schemeClr val="accent2"/>
                  </a:solidFill>
                  <a:prstDash val="solid"/>
                </a:ln>
                <a:solidFill>
                  <a:schemeClr val="accent2">
                    <a:lumMod val="40000"/>
                    <a:lumOff val="60000"/>
                  </a:schemeClr>
                </a:solidFill>
                <a:effectLst/>
              </a:rPr>
              <a:t>ASİT</a:t>
            </a:r>
            <a:endParaRPr lang="tr-TR" sz="5400" b="1" cap="none" spc="0" dirty="0">
              <a:ln w="22225">
                <a:solidFill>
                  <a:schemeClr val="accent2"/>
                </a:solidFill>
                <a:prstDash val="solid"/>
              </a:ln>
              <a:solidFill>
                <a:schemeClr val="accent2">
                  <a:lumMod val="40000"/>
                  <a:lumOff val="60000"/>
                </a:schemeClr>
              </a:solidFill>
              <a:effectLst/>
            </a:endParaRPr>
          </a:p>
        </p:txBody>
      </p:sp>
      <p:sp>
        <p:nvSpPr>
          <p:cNvPr id="2" name="Dikdörtgen 1"/>
          <p:cNvSpPr/>
          <p:nvPr/>
        </p:nvSpPr>
        <p:spPr>
          <a:xfrm>
            <a:off x="3973755" y="1718129"/>
            <a:ext cx="1821332" cy="923330"/>
          </a:xfrm>
          <a:prstGeom prst="rect">
            <a:avLst/>
          </a:prstGeom>
          <a:noFill/>
        </p:spPr>
        <p:txBody>
          <a:bodyPr wrap="none" lIns="91440" tIns="45720" rIns="91440" bIns="45720">
            <a:spAutoFit/>
          </a:bodyPr>
          <a:lstStyle/>
          <a:p>
            <a:pPr algn="ctr"/>
            <a:r>
              <a:rPr lang="tr-TR" sz="5400" b="1" cap="none" spc="0" dirty="0" smtClean="0">
                <a:ln w="22225">
                  <a:solidFill>
                    <a:schemeClr val="accent2"/>
                  </a:solidFill>
                  <a:prstDash val="solid"/>
                </a:ln>
                <a:solidFill>
                  <a:schemeClr val="accent2">
                    <a:lumMod val="40000"/>
                    <a:lumOff val="60000"/>
                  </a:schemeClr>
                </a:solidFill>
                <a:effectLst/>
              </a:rPr>
              <a:t>ASİT</a:t>
            </a:r>
            <a:endParaRPr lang="tr-TR"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xmlns="" val="77451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2956" y="204717"/>
            <a:ext cx="11505062" cy="6653284"/>
          </a:xfrm>
        </p:spPr>
        <p:txBody>
          <a:bodyPr/>
          <a:lstStyle/>
          <a:p>
            <a:r>
              <a:rPr lang="tr-TR" dirty="0" smtClean="0"/>
              <a:t>Maddelerin asit ve baz olarak sınıflandırılabileceğini öğrendik. Şimdi asitlerin ve bazların genel özelliklerini inceleyelim.</a:t>
            </a:r>
            <a:endParaRPr lang="tr-TR" dirty="0"/>
          </a:p>
        </p:txBody>
      </p:sp>
    </p:spTree>
    <p:extLst>
      <p:ext uri="{BB962C8B-B14F-4D97-AF65-F5344CB8AC3E}">
        <p14:creationId xmlns:p14="http://schemas.microsoft.com/office/powerpoint/2010/main" xmlns="" val="1817630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71066" y="183621"/>
            <a:ext cx="8534400" cy="1507067"/>
          </a:xfrm>
        </p:spPr>
        <p:txBody>
          <a:bodyPr/>
          <a:lstStyle/>
          <a:p>
            <a:r>
              <a:rPr lang="tr-TR" dirty="0" smtClean="0"/>
              <a:t>Asitlerin Genel Özellikleri</a:t>
            </a:r>
            <a:endParaRPr lang="tr-TR" dirty="0"/>
          </a:p>
        </p:txBody>
      </p:sp>
      <p:sp>
        <p:nvSpPr>
          <p:cNvPr id="3" name="İçerik Yer Tutucusu 2"/>
          <p:cNvSpPr>
            <a:spLocks noGrp="1"/>
          </p:cNvSpPr>
          <p:nvPr>
            <p:ph idx="1"/>
          </p:nvPr>
        </p:nvSpPr>
        <p:spPr>
          <a:xfrm>
            <a:off x="838200" y="1296538"/>
            <a:ext cx="10515600" cy="5561462"/>
          </a:xfrm>
        </p:spPr>
        <p:txBody>
          <a:bodyPr/>
          <a:lstStyle/>
          <a:p>
            <a:r>
              <a:rPr lang="tr-TR" dirty="0" smtClean="0"/>
              <a:t>Sulu çözeltilerinde H(+) iyonu oluşturan maddelerin ASİT olduğunu öğrendik. Asitlerin özellikleri ile ilgili genel olarak şunları söyleyebiliriz:</a:t>
            </a:r>
          </a:p>
          <a:p>
            <a:r>
              <a:rPr lang="tr-TR" dirty="0" smtClean="0"/>
              <a:t>Asitlerin tatları ekşidir. Günlük hayatımızda karşılaştığımız limon, elma, erik, sirke, aspirin gibi maddelerin tatlarının ekşi olması yapılarında bulunan asitlerden kaynaklanmaktadır.</a:t>
            </a:r>
          </a:p>
          <a:p>
            <a:r>
              <a:rPr lang="tr-TR" dirty="0" smtClean="0"/>
              <a:t>Asitlerin sulu çözeltileri elektrik akımını iletir. Asitler suda iyonlar oluşturduğundan, elektrik akımının iletilmesini sağlar.</a:t>
            </a:r>
          </a:p>
          <a:p>
            <a:r>
              <a:rPr lang="tr-TR" dirty="0" smtClean="0"/>
              <a:t>Bazı maddeler asitler ile ve bazlar ile temas ettiklerinde, onlara etki ederek renk değiştirir. Bunlardan biri de Turnusol Kağıdıdır. Asit ve bazlarda ayrı renkler gösteren bu maddelere Ayıraç denir. Turnusol, Fenolfitalein ve Metil Oranj bu tür maddeler örnek gösterilebilir.</a:t>
            </a:r>
            <a:endParaRPr lang="tr-TR" dirty="0"/>
          </a:p>
        </p:txBody>
      </p:sp>
    </p:spTree>
    <p:extLst>
      <p:ext uri="{BB962C8B-B14F-4D97-AF65-F5344CB8AC3E}">
        <p14:creationId xmlns:p14="http://schemas.microsoft.com/office/powerpoint/2010/main" xmlns="" val="2667615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4212" y="685800"/>
            <a:ext cx="10957328" cy="5687704"/>
          </a:xfrm>
        </p:spPr>
        <p:txBody>
          <a:bodyPr/>
          <a:lstStyle/>
          <a:p>
            <a:r>
              <a:rPr lang="tr-TR" dirty="0" smtClean="0"/>
              <a:t>Asitler Turnusol ve Metil Oranj ile KIRMIZI renk verirken, Fenolfitalein çözeltisi asitli ortamda renksizdir.</a:t>
            </a:r>
          </a:p>
          <a:p>
            <a:r>
              <a:rPr lang="tr-TR" dirty="0" smtClean="0"/>
              <a:t>Asitlerin kaşındırıcı ve tahriş edici etkisi vardır. Örneğin Kezzap gibi kuvvetli asitler vücudumuza veya bazı eşyalarımıza temas ettiklerinde zarar verirler. Asitler metaller ile tepkimeye girerek, Hidrojen gazı açığa çıkarır.</a:t>
            </a:r>
          </a:p>
          <a:p>
            <a:r>
              <a:rPr lang="tr-TR" dirty="0" smtClean="0"/>
              <a:t>Bu  nedenle asitler metal kaplarda da saklanmaz.</a:t>
            </a:r>
          </a:p>
          <a:p>
            <a:r>
              <a:rPr lang="tr-TR" dirty="0" smtClean="0"/>
              <a:t>Asitler, bazlarla tepkimeye girerek tuz ve su oluşturur.</a:t>
            </a:r>
            <a:endParaRPr lang="tr-TR" dirty="0"/>
          </a:p>
        </p:txBody>
      </p:sp>
    </p:spTree>
    <p:extLst>
      <p:ext uri="{BB962C8B-B14F-4D97-AF65-F5344CB8AC3E}">
        <p14:creationId xmlns:p14="http://schemas.microsoft.com/office/powerpoint/2010/main" xmlns="" val="187807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5847" y="0"/>
            <a:ext cx="8534400" cy="1507067"/>
          </a:xfrm>
        </p:spPr>
        <p:txBody>
          <a:bodyPr/>
          <a:lstStyle/>
          <a:p>
            <a:r>
              <a:rPr lang="tr-TR" dirty="0" smtClean="0"/>
              <a:t>Bazların Genel Özellikleri</a:t>
            </a:r>
            <a:endParaRPr lang="tr-TR" dirty="0"/>
          </a:p>
        </p:txBody>
      </p:sp>
      <p:sp>
        <p:nvSpPr>
          <p:cNvPr id="3" name="İçerik Yer Tutucusu 2"/>
          <p:cNvSpPr>
            <a:spLocks noGrp="1"/>
          </p:cNvSpPr>
          <p:nvPr>
            <p:ph idx="1"/>
          </p:nvPr>
        </p:nvSpPr>
        <p:spPr>
          <a:xfrm>
            <a:off x="838200" y="1825624"/>
            <a:ext cx="10515600" cy="4438015"/>
          </a:xfrm>
        </p:spPr>
        <p:txBody>
          <a:bodyPr>
            <a:normAutofit/>
          </a:bodyPr>
          <a:lstStyle/>
          <a:p>
            <a:r>
              <a:rPr lang="tr-TR" dirty="0" smtClean="0"/>
              <a:t>Sulu çözeltilerinde OH(-) iyonu oluşturan maddelerin BAZ olduğunu öğrendik. Bazların özellikleri ile ilgili genel olarak şunları söyleyebiliriz:</a:t>
            </a:r>
          </a:p>
          <a:p>
            <a:r>
              <a:rPr lang="tr-TR" dirty="0" smtClean="0"/>
              <a:t>Bazların tadı acıdır. </a:t>
            </a:r>
          </a:p>
          <a:p>
            <a:r>
              <a:rPr lang="tr-TR" dirty="0" smtClean="0"/>
              <a:t>Bazlar ele kayganlık hissi verir. Sabun, deterjan, amonyak, çamaşır suyu gibi maddelerin dokunulduğunda ele kayganlık hissi vermeleri, baz özelliği göstermesinden kaynaklanır.</a:t>
            </a:r>
          </a:p>
          <a:p>
            <a:r>
              <a:rPr lang="tr-TR" dirty="0" smtClean="0"/>
              <a:t>Bazların sulu çözeltileri elektrik akımını iletir.</a:t>
            </a:r>
          </a:p>
          <a:p>
            <a:r>
              <a:rPr lang="tr-TR" dirty="0" smtClean="0"/>
              <a:t>Bazlarında asitler gibi aşındırıcı ve tahriş edici etkisi vardır.</a:t>
            </a:r>
          </a:p>
          <a:p>
            <a:r>
              <a:rPr lang="tr-TR" dirty="0" smtClean="0"/>
              <a:t>Bazlar, KIRMIZI turnusol kağıdını MAVİYE çevirir. Ayrıca bazlar, metil oranj ile SARI, fenolfitalein ile PEMBE renk verir. </a:t>
            </a:r>
          </a:p>
          <a:p>
            <a:r>
              <a:rPr lang="tr-TR" dirty="0" smtClean="0"/>
              <a:t>Bazlar asitlerle tepkimeye girerek tuz ve su oluşturur.</a:t>
            </a:r>
          </a:p>
          <a:p>
            <a:endParaRPr lang="tr-TR" dirty="0" smtClean="0"/>
          </a:p>
          <a:p>
            <a:endParaRPr lang="tr-TR" dirty="0"/>
          </a:p>
        </p:txBody>
      </p:sp>
    </p:spTree>
    <p:extLst>
      <p:ext uri="{BB962C8B-B14F-4D97-AF65-F5344CB8AC3E}">
        <p14:creationId xmlns:p14="http://schemas.microsoft.com/office/powerpoint/2010/main" xmlns="" val="779656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5973" y="0"/>
            <a:ext cx="8534400" cy="1507067"/>
          </a:xfrm>
        </p:spPr>
        <p:txBody>
          <a:bodyPr/>
          <a:lstStyle/>
          <a:p>
            <a:r>
              <a:rPr lang="tr-TR" dirty="0" smtClean="0"/>
              <a:t>Günlük Hayatta Karşımıza Çıkan Asitler </a:t>
            </a:r>
            <a:endParaRPr lang="tr-TR" dirty="0"/>
          </a:p>
        </p:txBody>
      </p:sp>
      <p:sp>
        <p:nvSpPr>
          <p:cNvPr id="3" name="İçerik Yer Tutucusu 2"/>
          <p:cNvSpPr>
            <a:spLocks noGrp="1"/>
          </p:cNvSpPr>
          <p:nvPr>
            <p:ph idx="1"/>
          </p:nvPr>
        </p:nvSpPr>
        <p:spPr>
          <a:xfrm>
            <a:off x="615973" y="1978925"/>
            <a:ext cx="10515600" cy="4879075"/>
          </a:xfrm>
        </p:spPr>
        <p:txBody>
          <a:bodyPr>
            <a:normAutofit lnSpcReduction="10000"/>
          </a:bodyPr>
          <a:lstStyle/>
          <a:p>
            <a:r>
              <a:rPr lang="tr-TR" dirty="0" smtClean="0"/>
              <a:t>HCl = Hidroklorik Asit = Tuz Ruhu</a:t>
            </a:r>
          </a:p>
          <a:p>
            <a:r>
              <a:rPr lang="tr-TR" dirty="0" smtClean="0"/>
              <a:t>HNO(3) = Nitrik Asit = Kezzap</a:t>
            </a:r>
          </a:p>
          <a:p>
            <a:r>
              <a:rPr lang="tr-TR" dirty="0" smtClean="0"/>
              <a:t>H(2)SO(4) = Sülfürik Asit = Zaç Yağı = Akü Asidi</a:t>
            </a:r>
          </a:p>
          <a:p>
            <a:r>
              <a:rPr lang="tr-TR" dirty="0" smtClean="0"/>
              <a:t>H(2)CO(3) = Karbonik Asit</a:t>
            </a:r>
          </a:p>
          <a:p>
            <a:r>
              <a:rPr lang="tr-TR" dirty="0" smtClean="0"/>
              <a:t>Formik Asit = Karınca Asidi</a:t>
            </a:r>
          </a:p>
          <a:p>
            <a:r>
              <a:rPr lang="tr-TR" dirty="0" smtClean="0"/>
              <a:t>CH(3)COOH = Asetik Asit = Sirke Asidi</a:t>
            </a:r>
          </a:p>
          <a:p>
            <a:r>
              <a:rPr lang="tr-TR" dirty="0" smtClean="0"/>
              <a:t>Malik Asit = Elma Asidi</a:t>
            </a:r>
          </a:p>
          <a:p>
            <a:r>
              <a:rPr lang="tr-TR" dirty="0" smtClean="0"/>
              <a:t>Sitrik Asit = Limon Asidi</a:t>
            </a:r>
          </a:p>
          <a:p>
            <a:r>
              <a:rPr lang="tr-TR" dirty="0" smtClean="0"/>
              <a:t>Tartarik Asit = Üzüm Asidi</a:t>
            </a:r>
          </a:p>
          <a:p>
            <a:r>
              <a:rPr lang="tr-TR" dirty="0" smtClean="0"/>
              <a:t>Laktik Asit = Süt Asidi</a:t>
            </a:r>
          </a:p>
          <a:p>
            <a:r>
              <a:rPr lang="tr-TR" dirty="0" smtClean="0"/>
              <a:t>Folik Asit  = Çilek Asidi </a:t>
            </a:r>
          </a:p>
          <a:p>
            <a:endParaRPr lang="tr-TR" dirty="0" smtClean="0"/>
          </a:p>
          <a:p>
            <a:endParaRPr lang="tr-TR" dirty="0" smtClean="0"/>
          </a:p>
          <a:p>
            <a:endParaRPr lang="tr-TR" dirty="0"/>
          </a:p>
        </p:txBody>
      </p:sp>
    </p:spTree>
    <p:extLst>
      <p:ext uri="{BB962C8B-B14F-4D97-AF65-F5344CB8AC3E}">
        <p14:creationId xmlns:p14="http://schemas.microsoft.com/office/powerpoint/2010/main" xmlns="" val="1412957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Özel 1">
      <a:majorFont>
        <a:latin typeface="Comic Sans MS"/>
        <a:ea typeface=""/>
        <a:cs typeface=""/>
      </a:majorFont>
      <a:minorFont>
        <a:latin typeface="Bradley Hand ITC"/>
        <a:ea typeface=""/>
        <a:cs typeface=""/>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145</TotalTime>
  <Words>614</Words>
  <Application>Microsoft Office PowerPoint</Application>
  <PresentationFormat>Özel</PresentationFormat>
  <Paragraphs>61</Paragraphs>
  <Slides>10</Slides>
  <Notes>0</Notes>
  <HiddenSlides>0</HiddenSlides>
  <MMClips>1</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Dilim</vt:lpstr>
      <vt:lpstr>ASİTLER VE BAZLAR</vt:lpstr>
      <vt:lpstr>Asitler ve Bazların Genel Özellikleri ve Günlük Yaşamdan Örnekleri</vt:lpstr>
      <vt:lpstr>Slayt 3</vt:lpstr>
      <vt:lpstr>Slayt 4</vt:lpstr>
      <vt:lpstr>Slayt 5</vt:lpstr>
      <vt:lpstr>Asitlerin Genel Özellikleri</vt:lpstr>
      <vt:lpstr>Slayt 7</vt:lpstr>
      <vt:lpstr>Bazların Genel Özellikleri</vt:lpstr>
      <vt:lpstr>Günlük Hayatta Karşımıza Çıkan Asitler </vt:lpstr>
      <vt:lpstr>Günlük Hayatta Karşımıza Çıkan Bazlar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ASİTLER VE BAZLAR</dc:title>
  <dc:creator>RESUL-01</dc:creator>
  <cp:lastModifiedBy>by-z</cp:lastModifiedBy>
  <cp:revision>15</cp:revision>
  <dcterms:created xsi:type="dcterms:W3CDTF">2017-12-25T14:11:48Z</dcterms:created>
  <dcterms:modified xsi:type="dcterms:W3CDTF">2017-12-26T17:54:42Z</dcterms:modified>
</cp:coreProperties>
</file>